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99" r:id="rId7"/>
    <p:sldId id="300" r:id="rId8"/>
    <p:sldId id="277" r:id="rId9"/>
    <p:sldId id="288" r:id="rId10"/>
    <p:sldId id="297" r:id="rId11"/>
    <p:sldId id="289" r:id="rId12"/>
    <p:sldId id="290" r:id="rId13"/>
    <p:sldId id="291" r:id="rId14"/>
    <p:sldId id="292" r:id="rId15"/>
    <p:sldId id="293" r:id="rId16"/>
    <p:sldId id="294" r:id="rId17"/>
    <p:sldId id="301" r:id="rId18"/>
    <p:sldId id="302" r:id="rId19"/>
    <p:sldId id="296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02" autoAdjust="0"/>
    <p:restoredTop sz="94652" autoAdjust="0"/>
  </p:normalViewPr>
  <p:slideViewPr>
    <p:cSldViewPr snapToGrid="0" showGuides="1">
      <p:cViewPr varScale="1">
        <p:scale>
          <a:sx n="97" d="100"/>
          <a:sy n="97" d="100"/>
        </p:scale>
        <p:origin x="232" y="6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3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1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13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1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92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8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03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4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51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etf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etf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bin"/><Relationship Id="rId5" Type="http://schemas.openxmlformats.org/officeDocument/2006/relationships/image" Target="../media/image7.bin"/><Relationship Id="rId4" Type="http://schemas.openxmlformats.org/officeDocument/2006/relationships/image" Target="../media/image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3012"/>
            <a:ext cx="9144000" cy="2492990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Analysis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MSIS 615 BUSINESS PROGRAMMING</a:t>
            </a:r>
            <a:b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Anvita Rayala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199727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EEB95B-8291-FE5D-F4B4-B16B04111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40EA355-0328-5411-76EC-F7B7AB540208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023D06-21DA-B45B-4FE7-9E06C8C9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">
            <a:extLst>
              <a:ext uri="{FF2B5EF4-FFF2-40B4-BE49-F238E27FC236}">
                <a16:creationId xmlns:a16="http://schemas.microsoft.com/office/drawing/2014/main" id="{EC122617-0250-41DE-3831-2F8A1D8E4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772197"/>
            <a:ext cx="5601929" cy="3856990"/>
          </a:xfrm>
          <a:prstGeom prst="rect">
            <a:avLst/>
          </a:prstGeom>
        </p:spPr>
      </p:pic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0092B9F-B5D1-CFCC-07D1-82E5BF51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9187"/>
            <a:ext cx="5754329" cy="21926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F00BCF-B58B-944B-88F6-873EC83A63A5}"/>
              </a:ext>
            </a:extLst>
          </p:cNvPr>
          <p:cNvSpPr txBox="1">
            <a:spLocks/>
          </p:cNvSpPr>
          <p:nvPr/>
        </p:nvSpPr>
        <p:spPr>
          <a:xfrm>
            <a:off x="801328" y="1986238"/>
            <a:ext cx="5181600" cy="28855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that relevant columns are numeric.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string data into numeric if necessary and dropping specific rows with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plot(Price Vs 50 Day Avg)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plot(Price Vs 200 Day Avg)</a:t>
            </a:r>
          </a:p>
        </p:txBody>
      </p:sp>
    </p:spTree>
    <p:extLst>
      <p:ext uri="{BB962C8B-B14F-4D97-AF65-F5344CB8AC3E}">
        <p14:creationId xmlns:p14="http://schemas.microsoft.com/office/powerpoint/2010/main" val="152261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7F23F86-9D05-1D70-BE96-96E466637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72D7146-8BDC-DE30-AD29-9BFCA80E947D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559401-2915-7D25-DAEE-D4CB3C09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EE292CB-FAC0-39D5-9E03-C32A9BA18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b="1014"/>
          <a:stretch/>
        </p:blipFill>
        <p:spPr>
          <a:xfrm>
            <a:off x="389284" y="1708088"/>
            <a:ext cx="6399142" cy="3123771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E9A4324F-C9E2-E7A4-99A1-979DE02911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9927"/>
          <a:stretch/>
        </p:blipFill>
        <p:spPr>
          <a:xfrm>
            <a:off x="6788425" y="929471"/>
            <a:ext cx="4165981" cy="292334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32980D25-6FC6-8FF0-D158-4A54CA1EE4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r="13434" b="-1099"/>
          <a:stretch/>
        </p:blipFill>
        <p:spPr>
          <a:xfrm>
            <a:off x="6788426" y="3627832"/>
            <a:ext cx="4165980" cy="3011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64B38-07C7-A284-7E8D-846E1AECBF78}"/>
              </a:ext>
            </a:extLst>
          </p:cNvPr>
          <p:cNvSpPr txBox="1"/>
          <p:nvPr/>
        </p:nvSpPr>
        <p:spPr>
          <a:xfrm>
            <a:off x="2809914" y="4840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Histograms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CEDAD-C212-C441-ECD9-3A364655F5B9}"/>
              </a:ext>
            </a:extLst>
          </p:cNvPr>
          <p:cNvSpPr txBox="1"/>
          <p:nvPr/>
        </p:nvSpPr>
        <p:spPr>
          <a:xfrm>
            <a:off x="10954407" y="3304666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Scatter</a:t>
            </a:r>
          </a:p>
          <a:p>
            <a:pPr algn="ctr"/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5409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147A67E-2E61-C8C8-6C7C-6C02931FB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69" y="783248"/>
            <a:ext cx="5943600" cy="257175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8BA632-EE09-74B3-10A7-F44CF69B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69" y="3463632"/>
            <a:ext cx="5943600" cy="261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FDC84-2038-6497-E94C-859755CD8B24}"/>
              </a:ext>
            </a:extLst>
          </p:cNvPr>
          <p:cNvSpPr txBox="1"/>
          <p:nvPr/>
        </p:nvSpPr>
        <p:spPr>
          <a:xfrm>
            <a:off x="158258" y="1570892"/>
            <a:ext cx="5440231" cy="118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Cluster analysis is a statistical technique used to classify objects or data points into groups, or "clusters," based on similarities among the objects.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B568EC-CF69-84D9-F102-66E3A39FABC3}"/>
              </a:ext>
            </a:extLst>
          </p:cNvPr>
          <p:cNvSpPr txBox="1"/>
          <p:nvPr/>
        </p:nvSpPr>
        <p:spPr>
          <a:xfrm>
            <a:off x="158257" y="577038"/>
            <a:ext cx="594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Title: Assigning Clusters to Data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80684-50F6-711F-2225-42A2592764DB}"/>
              </a:ext>
            </a:extLst>
          </p:cNvPr>
          <p:cNvSpPr txBox="1"/>
          <p:nvPr/>
        </p:nvSpPr>
        <p:spPr>
          <a:xfrm>
            <a:off x="166072" y="3154803"/>
            <a:ext cx="568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The code utilizes the .labels attribute of kmeans object to assign a cluster label to each point present in the Data Frame.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4A3064-28BE-8FFD-7820-1DA2CE53FA5F}"/>
              </a:ext>
            </a:extLst>
          </p:cNvPr>
          <p:cNvSpPr txBox="1"/>
          <p:nvPr/>
        </p:nvSpPr>
        <p:spPr>
          <a:xfrm>
            <a:off x="177801" y="4415692"/>
            <a:ext cx="532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This attribute essentially creates a new column named "cluster" within the Data Frame.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9270E-80F7-6974-E692-B1F78AD8CD35}"/>
              </a:ext>
            </a:extLst>
          </p:cNvPr>
          <p:cNvSpPr txBox="1"/>
          <p:nvPr/>
        </p:nvSpPr>
        <p:spPr>
          <a:xfrm>
            <a:off x="179756" y="5456587"/>
            <a:ext cx="541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Each row in a table represents a cluster, and each column in the table represents a feature. </a:t>
            </a:r>
          </a:p>
        </p:txBody>
      </p:sp>
    </p:spTree>
    <p:extLst>
      <p:ext uri="{BB962C8B-B14F-4D97-AF65-F5344CB8AC3E}">
        <p14:creationId xmlns:p14="http://schemas.microsoft.com/office/powerpoint/2010/main" val="96916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colored dots&#10;&#10;Description automatically generated">
            <a:extLst>
              <a:ext uri="{FF2B5EF4-FFF2-40B4-BE49-F238E27FC236}">
                <a16:creationId xmlns:a16="http://schemas.microsoft.com/office/drawing/2014/main" id="{8E82C098-8F17-BA6D-1669-B56E37F0CD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5" y="1221098"/>
            <a:ext cx="6171065" cy="3336067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62CEE25-45E8-9CCF-D37D-AF64021CF9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65" y="1221098"/>
            <a:ext cx="5450011" cy="3204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A083B-00A5-4A86-009A-FC1FEE3C46BD}"/>
              </a:ext>
            </a:extLst>
          </p:cNvPr>
          <p:cNvSpPr txBox="1"/>
          <p:nvPr/>
        </p:nvSpPr>
        <p:spPr>
          <a:xfrm>
            <a:off x="1555262" y="5267570"/>
            <a:ext cx="395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Day Average vs Price (Intraday)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C0636-FEEC-3E1A-2D74-8231785E1228}"/>
              </a:ext>
            </a:extLst>
          </p:cNvPr>
          <p:cNvSpPr txBox="1"/>
          <p:nvPr/>
        </p:nvSpPr>
        <p:spPr>
          <a:xfrm>
            <a:off x="6994769" y="5244108"/>
            <a:ext cx="453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Day Average vs Price (Intraday)</a:t>
            </a:r>
          </a:p>
        </p:txBody>
      </p:sp>
    </p:spTree>
    <p:extLst>
      <p:ext uri="{BB962C8B-B14F-4D97-AF65-F5344CB8AC3E}">
        <p14:creationId xmlns:p14="http://schemas.microsoft.com/office/powerpoint/2010/main" val="110347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C0D0A924-86A5-A0AA-F0BD-DA452CC73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15" y="661889"/>
            <a:ext cx="5793154" cy="3306925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87FEF39-24E1-778A-8A5F-F173BB27F6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60" y="3741323"/>
            <a:ext cx="5943600" cy="2720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5F7E9C-2F1A-2E63-C180-21B39C2CF752}"/>
              </a:ext>
            </a:extLst>
          </p:cNvPr>
          <p:cNvSpPr txBox="1"/>
          <p:nvPr/>
        </p:nvSpPr>
        <p:spPr>
          <a:xfrm>
            <a:off x="189521" y="1172313"/>
            <a:ext cx="4970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cluster analysis aimed to categorize the ETFs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F3C52-A545-87CF-708C-09797E953531}"/>
              </a:ext>
            </a:extLst>
          </p:cNvPr>
          <p:cNvSpPr txBox="1"/>
          <p:nvPr/>
        </p:nvSpPr>
        <p:spPr>
          <a:xfrm>
            <a:off x="171937" y="2161441"/>
            <a:ext cx="4970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The code included the financial data from a database. 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Prepares data for analysis and ensures its numerical and removes missing values. 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</a:rPr>
              <a:t>K-means clustering is applied.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6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7A083B-00A5-4A86-009A-FC1FEE3C46BD}"/>
              </a:ext>
            </a:extLst>
          </p:cNvPr>
          <p:cNvSpPr txBox="1"/>
          <p:nvPr/>
        </p:nvSpPr>
        <p:spPr>
          <a:xfrm>
            <a:off x="5877171" y="5267570"/>
            <a:ext cx="740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Day Average vs Price (Intraday) vs 200 Day Average </a:t>
            </a:r>
          </a:p>
        </p:txBody>
      </p:sp>
      <p:pic>
        <p:nvPicPr>
          <p:cNvPr id="4" name="Picture 3" descr="A graph of data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C1ACD45-2B48-38E0-2079-9ABC897F7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80" y="855297"/>
            <a:ext cx="5600700" cy="399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BD2FE-9795-17C6-167E-8212ED10D48A}"/>
              </a:ext>
            </a:extLst>
          </p:cNvPr>
          <p:cNvSpPr txBox="1"/>
          <p:nvPr/>
        </p:nvSpPr>
        <p:spPr>
          <a:xfrm>
            <a:off x="320432" y="1055077"/>
            <a:ext cx="4603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3D scatter plot was generated, plotting the 'price_(intraday)', '50_day_average', and '200_day_average' on the three axes.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7B3BD-ACBB-FA5E-2413-EB0E70840349}"/>
              </a:ext>
            </a:extLst>
          </p:cNvPr>
          <p:cNvSpPr txBox="1"/>
          <p:nvPr/>
        </p:nvSpPr>
        <p:spPr>
          <a:xfrm>
            <a:off x="320432" y="4155217"/>
            <a:ext cx="46032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visualization provides a comprehensive view of the data distribution in three dimensions, allowing for a better understanding of the cluster separations.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0C91A-E19D-22B8-E821-0D87F0CFFFC3}"/>
              </a:ext>
            </a:extLst>
          </p:cNvPr>
          <p:cNvSpPr txBox="1"/>
          <p:nvPr/>
        </p:nvSpPr>
        <p:spPr>
          <a:xfrm>
            <a:off x="320432" y="2689353"/>
            <a:ext cx="4697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 categorization of ETFs into small, mid, and large-cap based on their average and daily price values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D2FF3C-CDEC-FD84-85DF-4220B2C742FF}"/>
              </a:ext>
            </a:extLst>
          </p:cNvPr>
          <p:cNvSpPr txBox="1"/>
          <p:nvPr/>
        </p:nvSpPr>
        <p:spPr>
          <a:xfrm>
            <a:off x="609600" y="1117600"/>
            <a:ext cx="1060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nsight into Price Predictors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Understanding how 50-day and 200-day moving averages significantly predict intraday ETF prices.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Validation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Confirmation of the model's effectiveness through high statistical measures like R-squared and F-statistic.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Quality Awareness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Recognition of the importance of considering data distribution and the impact of outliers on predictive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Strategic Decision Making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Enhanced capability for financial forecasting and strategic decision-making based on robust statistical analysis.</a:t>
            </a:r>
          </a:p>
        </p:txBody>
      </p:sp>
    </p:spTree>
    <p:extLst>
      <p:ext uri="{BB962C8B-B14F-4D97-AF65-F5344CB8AC3E}">
        <p14:creationId xmlns:p14="http://schemas.microsoft.com/office/powerpoint/2010/main" val="372174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8AD55-9F5C-6F8B-B777-45AB96FF5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Weblink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https://finance.yahoo.com/etfs/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ETFS?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website?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57377B-042E-5C09-6E0E-1637ACA39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17254"/>
            <a:ext cx="5181600" cy="3968080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43DE7-6516-C0A1-AC43-F904C862F9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Web – Crawling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crawl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webpage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the content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(RE Package).</a:t>
            </a:r>
          </a:p>
          <a:p>
            <a:pPr lvl="2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 Soup.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results</a:t>
            </a:r>
          </a:p>
          <a:p>
            <a:pPr lvl="2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database.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0D4886-31A3-9460-1915-4CFE9B5C56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87" y="2300343"/>
            <a:ext cx="5968435" cy="3108960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4344" descr="Icon of wrench. ">
            <a:extLst>
              <a:ext uri="{FF2B5EF4-FFF2-40B4-BE49-F238E27FC236}">
                <a16:creationId xmlns:a16="http://schemas.microsoft.com/office/drawing/2014/main" id="{F7BF53AF-AA39-C638-8561-C08FA9D23583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1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43DE7-6516-C0A1-AC43-F904C862F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21496"/>
            <a:ext cx="5181600" cy="527021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python script fetches HTML content from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https://finance.yahoo.com/etfs/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extracts table headers and data from the HTML content.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regular expressions and requests package for the data extraction.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shown in the second screenshot creates a database named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etf_data.db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store the scrapped data. </a:t>
            </a:r>
          </a:p>
          <a:p>
            <a:pPr>
              <a:lnSpc>
                <a:spcPct val="1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A78AF5A-63A2-2C63-A272-858AE0ECF2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021496"/>
            <a:ext cx="5181600" cy="3450778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EBD81A7-4099-198A-7753-24619F755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74666"/>
            <a:ext cx="5257800" cy="17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7367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4954" y="2701751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543550" y="2673358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969249" y="2673358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587295" y="2936225"/>
            <a:ext cx="144812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4016918" y="2936226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6310191" y="3059338"/>
            <a:ext cx="165425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1407004" y="3537909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 that uses historic data to identify patterns and relationships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861036" y="3537909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statistical methods used for the estimation of relationships between a dependent variable and one or more independent variables.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6261299" y="3541906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representations of data to analyze datasets and help users identify patterns.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7C3ABD58-0B52-485C-7248-91E7F33BE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344077" y="2631262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2E0C89-BD1F-AAF4-5F36-CED694580261}"/>
              </a:ext>
            </a:extLst>
          </p:cNvPr>
          <p:cNvSpPr/>
          <p:nvPr/>
        </p:nvSpPr>
        <p:spPr>
          <a:xfrm>
            <a:off x="8815340" y="2939522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948B93-CAAD-0A91-9705-9EDF0D14C59A}"/>
              </a:ext>
            </a:extLst>
          </p:cNvPr>
          <p:cNvSpPr/>
          <p:nvPr/>
        </p:nvSpPr>
        <p:spPr>
          <a:xfrm>
            <a:off x="8625119" y="3541906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method that groups objects based on how similar they are to each other.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F40B94-8B72-699D-C191-DD6F8629E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4" y="2128321"/>
            <a:ext cx="701261" cy="7012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7F788A-7E4D-48FA-411B-FC629960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95" y="2242952"/>
            <a:ext cx="586630" cy="5866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B0DA69-400D-F753-2B2E-72FDE25EE9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344" y="2146309"/>
            <a:ext cx="683273" cy="6832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8F87D7-FB82-43D1-35D1-0ED22BA06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683" y="2311785"/>
            <a:ext cx="683273" cy="6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10DC-AC15-D5CC-63BE-CF7F057F7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connection to an SQLite database named '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etf_data.db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data from the '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etfs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table in the SQLite database into a Pandas data frame (‘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specific columns ('symbol', 'name', '%_change', '52_week_range') from the data frame since we had many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and printed the descriptive statistics for numerical columns in the data frame.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B492B67-4F90-7CFC-69AC-EB8B441BB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EAED4FF-7C94-B723-690B-0265C1888B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347"/>
            <a:ext cx="5791200" cy="3290831"/>
          </a:xfrm>
          <a:prstGeom prst="rect">
            <a:avLst/>
          </a:prstGeo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4C09C21-F0AE-BDFD-0AF9-1C044CD11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7826"/>
            <a:ext cx="5334000" cy="43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1AFD3C-9B35-ECAF-FE37-CC2B1156F3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86" y="772198"/>
            <a:ext cx="5943600" cy="3589596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8D8614-BF3C-5E46-0A24-8855ED5F5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28" y="4437466"/>
            <a:ext cx="5943600" cy="2146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F37ED-8A69-254E-53AC-1A451D7FBA42}"/>
              </a:ext>
            </a:extLst>
          </p:cNvPr>
          <p:cNvSpPr txBox="1"/>
          <p:nvPr/>
        </p:nvSpPr>
        <p:spPr>
          <a:xfrm>
            <a:off x="228600" y="476972"/>
            <a:ext cx="5446986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Convert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price_Intraday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50_day_average, and 200_day_average to numeric, removing commas.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Drop rows with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values in these critical columns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ndependent variables (50_day_average, 200_day_average) and the dependent variable (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price_Intraday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Divide data into training (80%) and testing (20%) sets using a random state for reproducibility.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55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73599"/>
            <a:ext cx="117348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2AAA7C-C44B-6747-BE48-98B1676C1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7669"/>
            <a:ext cx="5507421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03CCA-5092-3CF3-829A-277817567106}"/>
              </a:ext>
            </a:extLst>
          </p:cNvPr>
          <p:cNvSpPr txBox="1"/>
          <p:nvPr/>
        </p:nvSpPr>
        <p:spPr>
          <a:xfrm>
            <a:off x="84083" y="1261245"/>
            <a:ext cx="60119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P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erfect prediction of intraday prices using 50-day and 200-day averages.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R-squared of 1.00 indicates a highly significant model fit.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Extremely large F-statistic underscores this significant fit.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Analysis highlights the strong relationship between moving averages and intraday ETF 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prices.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Demonstrates the model's robustness and predictive accuracy.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en-US" dirty="0"/>
            </a:b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67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318</TotalTime>
  <Words>859</Words>
  <Application>Microsoft Macintosh PowerPoint</Application>
  <PresentationFormat>Widescreen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Calibri</vt:lpstr>
      <vt:lpstr>Century Gothic</vt:lpstr>
      <vt:lpstr>Segoe UI Light</vt:lpstr>
      <vt:lpstr>Söhne</vt:lpstr>
      <vt:lpstr>Times New Roman</vt:lpstr>
      <vt:lpstr>Wingdings</vt:lpstr>
      <vt:lpstr>Office Theme</vt:lpstr>
      <vt:lpstr>Project Analysis  MSIS 615 BUSINESS PROGRAMMING BY Anvita Rayala</vt:lpstr>
      <vt:lpstr>Project analysis slide 4</vt:lpstr>
      <vt:lpstr>Project analysis slide 4</vt:lpstr>
      <vt:lpstr>Project analysis slide 4</vt:lpstr>
      <vt:lpstr>Project analysis slide 3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MSIS 615 BUSINESS PROGRAMMING GROUP – 15 Sai Teja Chilakala, Shrey shah, Anvita Rayala, Meghana sai Tirupathi</dc:title>
  <dc:creator>Meghana sai Tirupathi</dc:creator>
  <cp:lastModifiedBy>Anvita Rayala</cp:lastModifiedBy>
  <cp:revision>12</cp:revision>
  <dcterms:created xsi:type="dcterms:W3CDTF">2024-04-30T23:38:03Z</dcterms:created>
  <dcterms:modified xsi:type="dcterms:W3CDTF">2025-07-17T18:17:23Z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